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61" r:id="rId2"/>
    <p:sldId id="1302" r:id="rId3"/>
    <p:sldId id="1306" r:id="rId4"/>
    <p:sldId id="1303" r:id="rId5"/>
    <p:sldId id="1308" r:id="rId6"/>
    <p:sldId id="1304" r:id="rId7"/>
    <p:sldId id="1310" r:id="rId8"/>
    <p:sldId id="1309" r:id="rId9"/>
    <p:sldId id="1311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8" autoAdjust="0"/>
    <p:restoredTop sz="88683" autoAdjust="0"/>
  </p:normalViewPr>
  <p:slideViewPr>
    <p:cSldViewPr>
      <p:cViewPr varScale="1">
        <p:scale>
          <a:sx n="153" d="100"/>
          <a:sy n="153" d="100"/>
        </p:scale>
        <p:origin x="192" y="9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11/16/22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86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90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56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49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63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93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Titus  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as for you, teach what accords with sound doctrine. 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Older men are to be sober-minded, dignified, self-controlled, sound in faith, in love, and in steadfastness. 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Older women likewise are to be reverent in behaviour, not slanderers or slaves to much wine.  They are to teach what is good,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so train the young women to love their husbands and children,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be self-controlled, pure, working at home, kind, and submissive to their own husbands, that the word of God may not be reviled. 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Likewise, urge the younger men to be self-controlled.</a:t>
            </a:r>
            <a:r>
              <a:rPr lang="en-AU" sz="2800" dirty="0">
                <a:solidFill>
                  <a:schemeClr val="bg1"/>
                </a:solidFill>
                <a:effectLst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Show yourself in all respects to be a model of good works, and in your teaching show integrity, dignity,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sound speech that cannot be condemned, so that an opponent may be put to shame, having nothing evil to say about us. 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Bondservants are to be submissive to their own masters in everything;  they are to be well-pleasing, not argumentative,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 pilfering, but showing all good faith, so that in everything they may adorn the doctrine of God our Saviour.</a:t>
            </a:r>
            <a:r>
              <a:rPr lang="en-AU" sz="2800" dirty="0">
                <a:solidFill>
                  <a:schemeClr val="bg1"/>
                </a:solidFill>
                <a:effectLst/>
              </a:rPr>
              <a:t> </a:t>
            </a:r>
            <a:endParaRPr lang="en-A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7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grace of God has appeared, bringing salvation for all people,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 us to renounce ungodliness and worldly passions, and to live self-controlled, upright, and godly lives in the present age,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waiting for our blessed hope, the appearing of the glory of our great God and Saviour Jesus Christ,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gave himself for us to redeem us from all lawlessness and to purify for himself a people for his own possession who are zealous for good works. </a:t>
            </a:r>
            <a:endParaRPr lang="en-A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Declare these things; exhort and rebuke with all authority. Let no one disregard you.</a:t>
            </a:r>
            <a:r>
              <a:rPr lang="en-AU" sz="2800" dirty="0">
                <a:solidFill>
                  <a:schemeClr val="bg1"/>
                </a:solidFill>
                <a:effectLst/>
              </a:rPr>
              <a:t> </a:t>
            </a:r>
            <a:endParaRPr lang="en-A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07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>
            <a:extLst>
              <a:ext uri="{FF2B5EF4-FFF2-40B4-BE49-F238E27FC236}">
                <a16:creationId xmlns:a16="http://schemas.microsoft.com/office/drawing/2014/main" id="{C649537B-EDEA-2CD9-75C4-80E5FD63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697" y="0"/>
            <a:ext cx="9109397" cy="55861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7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2 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as for you,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teach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 what accords with sound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doctrine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. 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Older men are to be sober-minded, dignified, self-controlled, sound in faith, in love, and in steadfastness. 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Older women likewise are to be reverent in behaviour, not slanderers or slaves to much wine.  They are to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teach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 what is good,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4 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so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train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 the young women to love their husbands and children,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5 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to be self-controlled, pure, working at home, kind, and submissive to their own husbands, that the word of God may not be reviled. 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6 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Likewise, urge the younger men to be self-controlled. 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7 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Show yourself in all respects to be a model of good works, and in your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teaching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 show integrity, dignity,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8 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sound speech that cannot be condemned, so that an opponent may be put to shame, having nothing evil to say about us. 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9 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Bondservants are to be submissive to their own masters in everything;  they are to be well-pleasing, not argumentative,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10 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not pilfering, but showing all good faith, so that in everything they may adorn the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doctrine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 of God our Saviour. </a:t>
            </a:r>
            <a:endParaRPr lang="en-A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A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11 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the grace of God has appeared, bringing salvation for all people,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12 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training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 us to renounce ungodliness and worldly passions, and to live self-controlled, upright, and godly lives in the present age,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13 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waiting for our blessed hope, the appearing of the glory of our great God and Saviour Jesus Christ,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14 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who gave himself for us to redeem us from all lawlessness and to purify for himself a people for his own possession who are zealous for good works. </a:t>
            </a:r>
            <a:endParaRPr lang="en-A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Declare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these things;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exhort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sz="17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rebuke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all authority. Let no one disregard you.</a:t>
            </a:r>
            <a:r>
              <a:rPr lang="en-AU" sz="1700" dirty="0"/>
              <a:t> </a:t>
            </a:r>
            <a:endParaRPr lang="en-AU" sz="17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22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15948" y="2295801"/>
            <a:ext cx="48085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works: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451790-C1CF-EEF8-C6A4-340DBF3AE24D}"/>
              </a:ext>
            </a:extLst>
          </p:cNvPr>
          <p:cNvSpPr txBox="1"/>
          <p:nvPr/>
        </p:nvSpPr>
        <p:spPr>
          <a:xfrm>
            <a:off x="0" y="337220"/>
            <a:ext cx="787389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saved by doing good works...  But  ARE saved to do good works.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teaching Christians to do good works</a:t>
            </a: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178FDA33-1F35-342D-19DF-72DEC2A97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397715"/>
            <a:ext cx="7561733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grace of God has appeared, bringing salvation for all people,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 us to renounce ungodliness and worldly passions, and to live self-controlled, upright, and godly lives in the present age</a:t>
            </a:r>
            <a:r>
              <a:rPr lang="en-AU" dirty="0"/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C9FB1E-34AD-A480-CC48-34ABE25E9883}"/>
              </a:ext>
            </a:extLst>
          </p:cNvPr>
          <p:cNvSpPr txBox="1"/>
          <p:nvPr/>
        </p:nvSpPr>
        <p:spPr>
          <a:xfrm>
            <a:off x="1691680" y="689829"/>
            <a:ext cx="5328977" cy="707886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saved to do good works, is NOT the opposite of Grace, but what Grace itself teaches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1475656" y="2318376"/>
            <a:ext cx="7561733" cy="203132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indicator of faithfulness (Acts 9:36);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 evident in the life of every believer (Matt 5:16; 1 Tim 5:25);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Created for good works (Eph 2:10);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rich in good works (not worldly riches) (1 Tim 6:18);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devoted to good works (Titus 3:8)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Devotion to good works, is something we learn (Titus 3:14);   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Stir one another up, to do good works (Heb 10:24) </a:t>
            </a:r>
          </a:p>
        </p:txBody>
      </p:sp>
    </p:spTree>
    <p:extLst>
      <p:ext uri="{BB962C8B-B14F-4D97-AF65-F5344CB8AC3E}">
        <p14:creationId xmlns:p14="http://schemas.microsoft.com/office/powerpoint/2010/main" val="259907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0" grpId="0" animBg="1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0" y="1385401"/>
            <a:ext cx="48085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to be a people who belong to God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451790-C1CF-EEF8-C6A4-340DBF3AE24D}"/>
              </a:ext>
            </a:extLst>
          </p:cNvPr>
          <p:cNvSpPr txBox="1"/>
          <p:nvPr/>
        </p:nvSpPr>
        <p:spPr>
          <a:xfrm>
            <a:off x="0" y="337220"/>
            <a:ext cx="787389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saved by doing good works...  But  ARE saved to do good works.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teaching Christians to do good works</a:t>
            </a: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178FDA33-1F35-342D-19DF-72DEC2A97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785609"/>
            <a:ext cx="7127632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...our great God and Saviour Jesus Christ,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gave himself for us to redeem us from all lawlessness and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purify for himself a people for his own possession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who are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zealous for good works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dirty="0"/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C9FB1E-34AD-A480-CC48-34ABE25E9883}"/>
              </a:ext>
            </a:extLst>
          </p:cNvPr>
          <p:cNvSpPr txBox="1"/>
          <p:nvPr/>
        </p:nvSpPr>
        <p:spPr>
          <a:xfrm>
            <a:off x="1691680" y="689829"/>
            <a:ext cx="5328977" cy="707886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saved to do good works, is NOT the opposite of Grace, but what Grace itself teaches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0" y="1689987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God’s people, we live Godly lives (do good;  be righteous;  love)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485FBD-0D81-EC1A-1526-D439357C5DCE}"/>
              </a:ext>
            </a:extLst>
          </p:cNvPr>
          <p:cNvSpPr txBox="1"/>
          <p:nvPr/>
        </p:nvSpPr>
        <p:spPr>
          <a:xfrm>
            <a:off x="8313" y="1992230"/>
            <a:ext cx="48085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 men: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9A7CC-B0DE-D0B7-27EA-2A7C113DE856}"/>
              </a:ext>
            </a:extLst>
          </p:cNvPr>
          <p:cNvSpPr txBox="1"/>
          <p:nvPr/>
        </p:nvSpPr>
        <p:spPr>
          <a:xfrm>
            <a:off x="1331640" y="2019671"/>
            <a:ext cx="317891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Sober-minded (clear thinking)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dignified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self-controlled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A2F3-B051-5A60-AD6F-E5264A6F02C5}"/>
              </a:ext>
            </a:extLst>
          </p:cNvPr>
          <p:cNvSpPr txBox="1"/>
          <p:nvPr/>
        </p:nvSpPr>
        <p:spPr>
          <a:xfrm>
            <a:off x="4565291" y="1979746"/>
            <a:ext cx="456208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in faith (healthy trust in God)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in love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in steadfastness (unshakable faith)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120F0E-9B6A-5D69-8BBA-C6067B755BF7}"/>
              </a:ext>
            </a:extLst>
          </p:cNvPr>
          <p:cNvSpPr txBox="1"/>
          <p:nvPr/>
        </p:nvSpPr>
        <p:spPr>
          <a:xfrm>
            <a:off x="16625" y="2823503"/>
            <a:ext cx="17553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 women: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3C9D40-D5A2-66B0-DF9D-9203D1C48565}"/>
              </a:ext>
            </a:extLst>
          </p:cNvPr>
          <p:cNvSpPr txBox="1"/>
          <p:nvPr/>
        </p:nvSpPr>
        <p:spPr>
          <a:xfrm>
            <a:off x="1630898" y="2892507"/>
            <a:ext cx="317891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reverent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slanderers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44D344-1F2E-A198-4E8A-389C4B251B92}"/>
              </a:ext>
            </a:extLst>
          </p:cNvPr>
          <p:cNvSpPr txBox="1"/>
          <p:nvPr/>
        </p:nvSpPr>
        <p:spPr>
          <a:xfrm>
            <a:off x="3347864" y="2869669"/>
            <a:ext cx="402416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slaves to too much wine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younger women what is good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E6AE9E-27D7-050C-D887-FE10917F8204}"/>
              </a:ext>
            </a:extLst>
          </p:cNvPr>
          <p:cNvSpPr txBox="1"/>
          <p:nvPr/>
        </p:nvSpPr>
        <p:spPr>
          <a:xfrm>
            <a:off x="8313" y="3480208"/>
            <a:ext cx="197139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Younger women: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35CA5-9E19-D065-79C0-B60AC5BFA612}"/>
              </a:ext>
            </a:extLst>
          </p:cNvPr>
          <p:cNvSpPr txBox="1"/>
          <p:nvPr/>
        </p:nvSpPr>
        <p:spPr>
          <a:xfrm>
            <a:off x="1930156" y="3501133"/>
            <a:ext cx="336192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their husbands and children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self-controlled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pure, working from home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9ED106-502C-EC48-1259-22AC099883F5}"/>
              </a:ext>
            </a:extLst>
          </p:cNvPr>
          <p:cNvSpPr txBox="1"/>
          <p:nvPr/>
        </p:nvSpPr>
        <p:spPr>
          <a:xfrm>
            <a:off x="5292080" y="3480208"/>
            <a:ext cx="385192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submissive to their own husbands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C88BFB5-07E0-C546-2498-3A6398A63C68}"/>
              </a:ext>
            </a:extLst>
          </p:cNvPr>
          <p:cNvCxnSpPr>
            <a:cxnSpLocks/>
          </p:cNvCxnSpPr>
          <p:nvPr/>
        </p:nvCxnSpPr>
        <p:spPr>
          <a:xfrm>
            <a:off x="1475656" y="2051341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6D15456-994F-F520-78B8-36F288712464}"/>
              </a:ext>
            </a:extLst>
          </p:cNvPr>
          <p:cNvCxnSpPr>
            <a:cxnSpLocks/>
          </p:cNvCxnSpPr>
          <p:nvPr/>
        </p:nvCxnSpPr>
        <p:spPr>
          <a:xfrm>
            <a:off x="1508907" y="2907552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5EAC6CD-D91E-22F2-9E10-7EF11E019CE7}"/>
              </a:ext>
            </a:extLst>
          </p:cNvPr>
          <p:cNvCxnSpPr>
            <a:cxnSpLocks/>
          </p:cNvCxnSpPr>
          <p:nvPr/>
        </p:nvCxnSpPr>
        <p:spPr>
          <a:xfrm>
            <a:off x="1475656" y="3497756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83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0" y="1385401"/>
            <a:ext cx="48085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to be a people who belong to God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451790-C1CF-EEF8-C6A4-340DBF3AE24D}"/>
              </a:ext>
            </a:extLst>
          </p:cNvPr>
          <p:cNvSpPr txBox="1"/>
          <p:nvPr/>
        </p:nvSpPr>
        <p:spPr>
          <a:xfrm>
            <a:off x="0" y="337220"/>
            <a:ext cx="787389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saved by doing good works...  But  ARE saved to do good works.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teaching Christians to do good works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C9FB1E-34AD-A480-CC48-34ABE25E9883}"/>
              </a:ext>
            </a:extLst>
          </p:cNvPr>
          <p:cNvSpPr txBox="1"/>
          <p:nvPr/>
        </p:nvSpPr>
        <p:spPr>
          <a:xfrm>
            <a:off x="1691680" y="689829"/>
            <a:ext cx="5328977" cy="707886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saved to do good works, is NOT the opposite of Grace, but what Grace itself teaches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0" y="1689987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God’s people, we live Godly lives (do good;  be righteous;  love)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485FBD-0D81-EC1A-1526-D439357C5DCE}"/>
              </a:ext>
            </a:extLst>
          </p:cNvPr>
          <p:cNvSpPr txBox="1"/>
          <p:nvPr/>
        </p:nvSpPr>
        <p:spPr>
          <a:xfrm>
            <a:off x="8313" y="1992230"/>
            <a:ext cx="48085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 men: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9A7CC-B0DE-D0B7-27EA-2A7C113DE856}"/>
              </a:ext>
            </a:extLst>
          </p:cNvPr>
          <p:cNvSpPr txBox="1"/>
          <p:nvPr/>
        </p:nvSpPr>
        <p:spPr>
          <a:xfrm>
            <a:off x="1331640" y="2019671"/>
            <a:ext cx="317891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Sober-minded (clear thinking)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dignified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self-controlled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A2F3-B051-5A60-AD6F-E5264A6F02C5}"/>
              </a:ext>
            </a:extLst>
          </p:cNvPr>
          <p:cNvSpPr txBox="1"/>
          <p:nvPr/>
        </p:nvSpPr>
        <p:spPr>
          <a:xfrm>
            <a:off x="4565291" y="1979746"/>
            <a:ext cx="456208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in faith (healthy trust in God)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in love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in steadfastness (unshakable faith)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120F0E-9B6A-5D69-8BBA-C6067B755BF7}"/>
              </a:ext>
            </a:extLst>
          </p:cNvPr>
          <p:cNvSpPr txBox="1"/>
          <p:nvPr/>
        </p:nvSpPr>
        <p:spPr>
          <a:xfrm>
            <a:off x="16625" y="2823503"/>
            <a:ext cx="17553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 women: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3C9D40-D5A2-66B0-DF9D-9203D1C48565}"/>
              </a:ext>
            </a:extLst>
          </p:cNvPr>
          <p:cNvSpPr txBox="1"/>
          <p:nvPr/>
        </p:nvSpPr>
        <p:spPr>
          <a:xfrm>
            <a:off x="1630898" y="2892507"/>
            <a:ext cx="317891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reverent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slanderers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44D344-1F2E-A198-4E8A-389C4B251B92}"/>
              </a:ext>
            </a:extLst>
          </p:cNvPr>
          <p:cNvSpPr txBox="1"/>
          <p:nvPr/>
        </p:nvSpPr>
        <p:spPr>
          <a:xfrm>
            <a:off x="3347864" y="2869669"/>
            <a:ext cx="402416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slaves to too much wine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younger women what is good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E6AE9E-27D7-050C-D887-FE10917F8204}"/>
              </a:ext>
            </a:extLst>
          </p:cNvPr>
          <p:cNvSpPr txBox="1"/>
          <p:nvPr/>
        </p:nvSpPr>
        <p:spPr>
          <a:xfrm>
            <a:off x="8313" y="3480208"/>
            <a:ext cx="197139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Younger women: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35CA5-9E19-D065-79C0-B60AC5BFA612}"/>
              </a:ext>
            </a:extLst>
          </p:cNvPr>
          <p:cNvSpPr txBox="1"/>
          <p:nvPr/>
        </p:nvSpPr>
        <p:spPr>
          <a:xfrm>
            <a:off x="1930156" y="3501133"/>
            <a:ext cx="336192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their husbands and children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self-controlled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pure, working from home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9ED106-502C-EC48-1259-22AC099883F5}"/>
              </a:ext>
            </a:extLst>
          </p:cNvPr>
          <p:cNvSpPr txBox="1"/>
          <p:nvPr/>
        </p:nvSpPr>
        <p:spPr>
          <a:xfrm>
            <a:off x="5292080" y="3480208"/>
            <a:ext cx="385192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submissive to their own husbands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C88BFB5-07E0-C546-2498-3A6398A63C68}"/>
              </a:ext>
            </a:extLst>
          </p:cNvPr>
          <p:cNvCxnSpPr>
            <a:cxnSpLocks/>
          </p:cNvCxnSpPr>
          <p:nvPr/>
        </p:nvCxnSpPr>
        <p:spPr>
          <a:xfrm>
            <a:off x="1475656" y="2051341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6D15456-994F-F520-78B8-36F288712464}"/>
              </a:ext>
            </a:extLst>
          </p:cNvPr>
          <p:cNvCxnSpPr>
            <a:cxnSpLocks/>
          </p:cNvCxnSpPr>
          <p:nvPr/>
        </p:nvCxnSpPr>
        <p:spPr>
          <a:xfrm>
            <a:off x="1508907" y="2907552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5EAC6CD-D91E-22F2-9E10-7EF11E019CE7}"/>
              </a:ext>
            </a:extLst>
          </p:cNvPr>
          <p:cNvCxnSpPr>
            <a:cxnSpLocks/>
          </p:cNvCxnSpPr>
          <p:nvPr/>
        </p:nvCxnSpPr>
        <p:spPr>
          <a:xfrm>
            <a:off x="1475656" y="3497756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1DE0236-16D0-7A36-3DF1-E5DF1E579BCC}"/>
              </a:ext>
            </a:extLst>
          </p:cNvPr>
          <p:cNvSpPr txBox="1"/>
          <p:nvPr/>
        </p:nvSpPr>
        <p:spPr>
          <a:xfrm>
            <a:off x="1" y="4353044"/>
            <a:ext cx="197139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Younger men: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1D199F-C6AB-F755-4A82-017A0ED3FC5F}"/>
              </a:ext>
            </a:extLst>
          </p:cNvPr>
          <p:cNvSpPr txBox="1"/>
          <p:nvPr/>
        </p:nvSpPr>
        <p:spPr>
          <a:xfrm>
            <a:off x="1921844" y="4373969"/>
            <a:ext cx="336192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“likewise”  (as above)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E62E24-9AC5-0506-241C-4F313EF50E94}"/>
              </a:ext>
            </a:extLst>
          </p:cNvPr>
          <p:cNvSpPr txBox="1"/>
          <p:nvPr/>
        </p:nvSpPr>
        <p:spPr>
          <a:xfrm>
            <a:off x="5283768" y="4353044"/>
            <a:ext cx="385192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self-controlled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7181BFC-5010-915E-931B-FE777E2B2640}"/>
              </a:ext>
            </a:extLst>
          </p:cNvPr>
          <p:cNvCxnSpPr>
            <a:cxnSpLocks/>
          </p:cNvCxnSpPr>
          <p:nvPr/>
        </p:nvCxnSpPr>
        <p:spPr>
          <a:xfrm>
            <a:off x="1467344" y="4370592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B561446-BA9F-ADE7-A57D-02FC82E48AD3}"/>
              </a:ext>
            </a:extLst>
          </p:cNvPr>
          <p:cNvSpPr txBox="1"/>
          <p:nvPr/>
        </p:nvSpPr>
        <p:spPr>
          <a:xfrm>
            <a:off x="-16625" y="4668928"/>
            <a:ext cx="32204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Titus (leaders of churches):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2E26DD-CAAD-05C3-8025-03061AFE74CD}"/>
              </a:ext>
            </a:extLst>
          </p:cNvPr>
          <p:cNvSpPr txBox="1"/>
          <p:nvPr/>
        </p:nvSpPr>
        <p:spPr>
          <a:xfrm>
            <a:off x="2794384" y="4665194"/>
            <a:ext cx="291162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 model of good works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F9057E-8298-4DF6-CFE7-9834C6551A44}"/>
              </a:ext>
            </a:extLst>
          </p:cNvPr>
          <p:cNvSpPr txBox="1"/>
          <p:nvPr/>
        </p:nvSpPr>
        <p:spPr>
          <a:xfrm>
            <a:off x="5688632" y="4666770"/>
            <a:ext cx="267485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with integrity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25B1A74-3BA1-5CCB-D38A-E83796E52894}"/>
              </a:ext>
            </a:extLst>
          </p:cNvPr>
          <p:cNvCxnSpPr>
            <a:cxnSpLocks/>
          </p:cNvCxnSpPr>
          <p:nvPr/>
        </p:nvCxnSpPr>
        <p:spPr>
          <a:xfrm>
            <a:off x="1450718" y="4686476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37AE53A-206C-5C95-AE10-9E8961775D56}"/>
              </a:ext>
            </a:extLst>
          </p:cNvPr>
          <p:cNvSpPr txBox="1"/>
          <p:nvPr/>
        </p:nvSpPr>
        <p:spPr>
          <a:xfrm>
            <a:off x="8313" y="5056162"/>
            <a:ext cx="32204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 servants / slaves: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4E56BA-64BA-16D3-AB53-B0171DE32BD6}"/>
              </a:ext>
            </a:extLst>
          </p:cNvPr>
          <p:cNvSpPr txBox="1"/>
          <p:nvPr/>
        </p:nvSpPr>
        <p:spPr>
          <a:xfrm>
            <a:off x="2448324" y="5061756"/>
            <a:ext cx="291162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submissive to masters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well-pleasing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7678458-8553-C068-374A-E4DA16B2210A}"/>
              </a:ext>
            </a:extLst>
          </p:cNvPr>
          <p:cNvSpPr txBox="1"/>
          <p:nvPr/>
        </p:nvSpPr>
        <p:spPr>
          <a:xfrm>
            <a:off x="4697172" y="5054614"/>
            <a:ext cx="213011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argumentative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pilfering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1990318-0F04-1E82-21E1-1DE2A472123A}"/>
              </a:ext>
            </a:extLst>
          </p:cNvPr>
          <p:cNvCxnSpPr>
            <a:cxnSpLocks/>
          </p:cNvCxnSpPr>
          <p:nvPr/>
        </p:nvCxnSpPr>
        <p:spPr>
          <a:xfrm>
            <a:off x="1475656" y="5073710"/>
            <a:ext cx="6912768" cy="2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6CD978E-F713-6440-6BD9-31F25C333D61}"/>
              </a:ext>
            </a:extLst>
          </p:cNvPr>
          <p:cNvSpPr txBox="1"/>
          <p:nvPr/>
        </p:nvSpPr>
        <p:spPr>
          <a:xfrm>
            <a:off x="6808604" y="5054614"/>
            <a:ext cx="23353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Showing good faith</a:t>
            </a:r>
          </a:p>
        </p:txBody>
      </p:sp>
    </p:spTree>
    <p:extLst>
      <p:ext uri="{BB962C8B-B14F-4D97-AF65-F5344CB8AC3E}">
        <p14:creationId xmlns:p14="http://schemas.microsoft.com/office/powerpoint/2010/main" val="123806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1" grpId="0"/>
      <p:bldP spid="32" grpId="0"/>
      <p:bldP spid="33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0" y="1385401"/>
            <a:ext cx="48085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to be a people who belong to God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451790-C1CF-EEF8-C6A4-340DBF3AE24D}"/>
              </a:ext>
            </a:extLst>
          </p:cNvPr>
          <p:cNvSpPr txBox="1"/>
          <p:nvPr/>
        </p:nvSpPr>
        <p:spPr>
          <a:xfrm>
            <a:off x="0" y="337220"/>
            <a:ext cx="787389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saved by doing good works...  But  ARE saved to do good works.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teaching Christians to do good works</a:t>
            </a: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178FDA33-1F35-342D-19DF-72DEC2A97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95" y="3955036"/>
            <a:ext cx="8676456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b="1" baseline="30000" dirty="0">
                <a:latin typeface="Comic Sans MS" panose="030F0902030302020204" pitchFamily="66" charset="0"/>
              </a:rPr>
              <a:t>11 </a:t>
            </a:r>
            <a:r>
              <a:rPr lang="en-AU" dirty="0">
                <a:latin typeface="Comic Sans MS" panose="030F0902030302020204" pitchFamily="66" charset="0"/>
              </a:rPr>
              <a:t>For the grace of God has appeared, bringing salvation for all people, </a:t>
            </a:r>
            <a:r>
              <a:rPr lang="en-AU" b="1" baseline="30000" dirty="0">
                <a:latin typeface="Comic Sans MS" panose="030F0902030302020204" pitchFamily="66" charset="0"/>
              </a:rPr>
              <a:t>12 </a:t>
            </a:r>
            <a:r>
              <a:rPr lang="en-AU" dirty="0">
                <a:latin typeface="Comic Sans MS" panose="030F0902030302020204" pitchFamily="66" charset="0"/>
              </a:rPr>
              <a:t>training us to renounce ungodliness and worldly passions, and to live self-controlled, upright, and godly lives in the present age, </a:t>
            </a:r>
            <a:r>
              <a:rPr lang="en-AU" b="1" baseline="30000" dirty="0">
                <a:latin typeface="Comic Sans MS" panose="030F0902030302020204" pitchFamily="66" charset="0"/>
              </a:rPr>
              <a:t>13 </a:t>
            </a:r>
            <a:r>
              <a:rPr lang="en-AU" dirty="0">
                <a:latin typeface="Comic Sans MS" panose="030F0902030302020204" pitchFamily="66" charset="0"/>
              </a:rPr>
              <a:t>waiting for our blessed hope, the appearing of the glory of our great God and Saviour Jesus Christ, </a:t>
            </a:r>
            <a:r>
              <a:rPr lang="en-AU" b="1" baseline="30000" dirty="0">
                <a:latin typeface="Comic Sans MS" panose="030F0902030302020204" pitchFamily="66" charset="0"/>
              </a:rPr>
              <a:t>14 </a:t>
            </a:r>
            <a:r>
              <a:rPr lang="en-AU" dirty="0">
                <a:latin typeface="Comic Sans MS" panose="030F0902030302020204" pitchFamily="66" charset="0"/>
              </a:rPr>
              <a:t>who gave himself for us to redeem us from all lawlessness and to purify for himself a people for his own possession who are zealous for good works.</a:t>
            </a:r>
            <a:r>
              <a:rPr lang="en-AU" sz="1600" dirty="0">
                <a:latin typeface="Comic Sans MS" panose="030F0902030302020204" pitchFamily="66" charset="0"/>
              </a:rPr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C9FB1E-34AD-A480-CC48-34ABE25E9883}"/>
              </a:ext>
            </a:extLst>
          </p:cNvPr>
          <p:cNvSpPr txBox="1"/>
          <p:nvPr/>
        </p:nvSpPr>
        <p:spPr>
          <a:xfrm>
            <a:off x="1691680" y="689829"/>
            <a:ext cx="5328977" cy="707886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saved to do good works, is NOT the opposite of Grace, but what Grace itself teaches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0" y="1689987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God’s people, we live Godly lives (do good;  be righteous;  love)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73D78D-A87D-F888-AC91-1BE5A1D8F1EC}"/>
              </a:ext>
            </a:extLst>
          </p:cNvPr>
          <p:cNvSpPr txBox="1"/>
          <p:nvPr/>
        </p:nvSpPr>
        <p:spPr>
          <a:xfrm>
            <a:off x="1475656" y="2076564"/>
            <a:ext cx="5995534" cy="70788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every station of life, the way to honour God, is to do good;  be faithful witnesses to Him;  and to serve others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FC6B5C-9370-C22C-A046-179B91BFEAD9}"/>
              </a:ext>
            </a:extLst>
          </p:cNvPr>
          <p:cNvSpPr txBox="1"/>
          <p:nvPr/>
        </p:nvSpPr>
        <p:spPr>
          <a:xfrm>
            <a:off x="-8312" y="2837143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everything we do, prove the truth of the Gospel – God Saves &amp;  Changes Lives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F8ED67-1B23-3600-A69E-B26567E08D69}"/>
              </a:ext>
            </a:extLst>
          </p:cNvPr>
          <p:cNvSpPr txBox="1"/>
          <p:nvPr/>
        </p:nvSpPr>
        <p:spPr>
          <a:xfrm>
            <a:off x="16627" y="3261093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live for the glorious future by being godly in this present age.</a:t>
            </a:r>
          </a:p>
        </p:txBody>
      </p:sp>
    </p:spTree>
    <p:extLst>
      <p:ext uri="{BB962C8B-B14F-4D97-AF65-F5344CB8AC3E}">
        <p14:creationId xmlns:p14="http://schemas.microsoft.com/office/powerpoint/2010/main" val="250853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157825</TotalTime>
  <Words>1412</Words>
  <Application>Microsoft Macintosh PowerPoint</Application>
  <PresentationFormat>On-screen Show (16:10)</PresentationFormat>
  <Paragraphs>105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2443</cp:revision>
  <cp:lastPrinted>2022-11-11T05:12:19Z</cp:lastPrinted>
  <dcterms:created xsi:type="dcterms:W3CDTF">2016-11-04T06:28:01Z</dcterms:created>
  <dcterms:modified xsi:type="dcterms:W3CDTF">2022-11-18T08:35:55Z</dcterms:modified>
</cp:coreProperties>
</file>